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Lato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Barlow Medium"/>
      <p:regular r:id="rId35"/>
      <p:bold r:id="rId36"/>
      <p:italic r:id="rId37"/>
      <p:boldItalic r:id="rId38"/>
    </p:embeddedFont>
    <p:embeddedFont>
      <p:font typeface="Barlow ExtraBold"/>
      <p:bold r:id="rId39"/>
      <p:boldItalic r:id="rId40"/>
    </p:embeddedFont>
    <p:embeddedFont>
      <p:font typeface="Barlow SemiBold"/>
      <p:regular r:id="rId41"/>
      <p:bold r:id="rId42"/>
      <p:italic r:id="rId43"/>
      <p:boldItalic r:id="rId44"/>
    </p:embeddedFont>
    <p:embeddedFont>
      <p:font typeface="Merriweather"/>
      <p:regular r:id="rId45"/>
      <p:bold r:id="rId46"/>
      <p:italic r:id="rId47"/>
      <p:boldItalic r:id="rId48"/>
    </p:embeddedFont>
    <p:embeddedFont>
      <p:font typeface="Barlow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ExtraBold-boldItalic.fntdata"/><Relationship Id="rId42" Type="http://schemas.openxmlformats.org/officeDocument/2006/relationships/font" Target="fonts/BarlowSemiBold-bold.fntdata"/><Relationship Id="rId41" Type="http://schemas.openxmlformats.org/officeDocument/2006/relationships/font" Target="fonts/BarlowSemiBold-regular.fntdata"/><Relationship Id="rId44" Type="http://schemas.openxmlformats.org/officeDocument/2006/relationships/font" Target="fonts/BarlowSemiBold-boldItalic.fntdata"/><Relationship Id="rId43" Type="http://schemas.openxmlformats.org/officeDocument/2006/relationships/font" Target="fonts/BarlowSemiBold-italic.fntdata"/><Relationship Id="rId46" Type="http://schemas.openxmlformats.org/officeDocument/2006/relationships/font" Target="fonts/Merriweather-bold.fntdata"/><Relationship Id="rId45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boldItalic.fntdata"/><Relationship Id="rId47" Type="http://schemas.openxmlformats.org/officeDocument/2006/relationships/font" Target="fonts/Merriweather-italic.fntdata"/><Relationship Id="rId49" Type="http://schemas.openxmlformats.org/officeDocument/2006/relationships/font" Target="fonts/Barl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regular.fntdata"/><Relationship Id="rId30" Type="http://schemas.openxmlformats.org/officeDocument/2006/relationships/font" Target="fonts/Lato-boldItalic.fntdata"/><Relationship Id="rId33" Type="http://schemas.openxmlformats.org/officeDocument/2006/relationships/font" Target="fonts/LatoLight-italic.fntdata"/><Relationship Id="rId32" Type="http://schemas.openxmlformats.org/officeDocument/2006/relationships/font" Target="fonts/LatoLight-bold.fntdata"/><Relationship Id="rId35" Type="http://schemas.openxmlformats.org/officeDocument/2006/relationships/font" Target="fonts/BarlowMedium-regular.fntdata"/><Relationship Id="rId34" Type="http://schemas.openxmlformats.org/officeDocument/2006/relationships/font" Target="fonts/LatoLight-boldItalic.fntdata"/><Relationship Id="rId37" Type="http://schemas.openxmlformats.org/officeDocument/2006/relationships/font" Target="fonts/BarlowMedium-italic.fntdata"/><Relationship Id="rId36" Type="http://schemas.openxmlformats.org/officeDocument/2006/relationships/font" Target="fonts/BarlowMedium-bold.fntdata"/><Relationship Id="rId39" Type="http://schemas.openxmlformats.org/officeDocument/2006/relationships/font" Target="fonts/BarlowExtraBold-bold.fntdata"/><Relationship Id="rId38" Type="http://schemas.openxmlformats.org/officeDocument/2006/relationships/font" Target="fonts/Barlow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29" Type="http://schemas.openxmlformats.org/officeDocument/2006/relationships/font" Target="fonts/Lato-italic.fntdata"/><Relationship Id="rId51" Type="http://schemas.openxmlformats.org/officeDocument/2006/relationships/font" Target="fonts/Barlow-italic.fntdata"/><Relationship Id="rId50" Type="http://schemas.openxmlformats.org/officeDocument/2006/relationships/font" Target="fonts/Barlow-bold.fntdata"/><Relationship Id="rId52" Type="http://schemas.openxmlformats.org/officeDocument/2006/relationships/font" Target="fonts/Barlow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e8ba0322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e8ba0322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e8ba0322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e8ba0322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AI assistant</a:t>
            </a:r>
            <a:br>
              <a:rPr lang="en"/>
            </a:br>
            <a:r>
              <a:rPr lang="en"/>
              <a:t>Supabase used for thread management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755360b0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755360b0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01e60274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01e60274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01e60274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01e60274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01e60274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01e60274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01e60274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01e60274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01e602740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01e602740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01e602740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01e60274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01e602740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01e602740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48cb4527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48cb4527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ac7fd5a5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ac7fd5a5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ac7fd5a5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ac7fd5a5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48cb4527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48cb4527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48cb4527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48cb4527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35a8860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35a8860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ac7fd5a5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ac7fd5a5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69873a4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69873a4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ac7fd5a5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ac7fd5a5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Robodolph - Seasonal job listings and access via whatsapp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69873a4b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69873a4b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95100" y="3960750"/>
            <a:ext cx="593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0" y="510475"/>
            <a:ext cx="2109575" cy="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TITLE_ONLY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3729225" y="652500"/>
            <a:ext cx="5100300" cy="3838500"/>
          </a:xfrm>
          <a:prstGeom prst="roundRect">
            <a:avLst>
              <a:gd fmla="val 4393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270750" y="3406200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069725" y="1423575"/>
            <a:ext cx="47598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ONLY_1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862" y="-33225"/>
            <a:ext cx="9237721" cy="52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/>
        </p:nvSpPr>
        <p:spPr>
          <a:xfrm>
            <a:off x="384275" y="2576400"/>
            <a:ext cx="50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That is it!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384275" y="3135350"/>
            <a:ext cx="503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1" sz="6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8" name="Google Shape;5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5" y="4409100"/>
            <a:ext cx="1731950" cy="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/>
        </p:nvSpPr>
        <p:spPr>
          <a:xfrm>
            <a:off x="2672950" y="4309613"/>
            <a:ext cx="270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50" y="-33225"/>
            <a:ext cx="3403575" cy="36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base 1">
  <p:cSld name="Title Slide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-4675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39000">
                <a:srgbClr val="FFFFFF">
                  <a:alpha val="90196"/>
                </a:srgbClr>
              </a:gs>
              <a:gs pos="72000">
                <a:srgbClr val="FFFFFF">
                  <a:alpha val="50196"/>
                </a:srgbClr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3"/>
          <p:cNvCxnSpPr/>
          <p:nvPr/>
        </p:nvCxnSpPr>
        <p:spPr>
          <a:xfrm>
            <a:off x="6858000" y="2"/>
            <a:ext cx="0" cy="4834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" name="Google Shape;64;p13"/>
          <p:cNvCxnSpPr/>
          <p:nvPr/>
        </p:nvCxnSpPr>
        <p:spPr>
          <a:xfrm>
            <a:off x="4572000" y="2"/>
            <a:ext cx="0" cy="4834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2286000" y="0"/>
            <a:ext cx="0" cy="4834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13"/>
          <p:cNvSpPr txBox="1"/>
          <p:nvPr>
            <p:ph type="title"/>
          </p:nvPr>
        </p:nvSpPr>
        <p:spPr>
          <a:xfrm>
            <a:off x="430581" y="293606"/>
            <a:ext cx="5927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 SemiBold"/>
              <a:buNone/>
              <a:defRPr sz="2000">
                <a:solidFill>
                  <a:srgbClr val="09212C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Bold"/>
              <a:buNone/>
              <a:defRPr sz="18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430575" y="982096"/>
            <a:ext cx="59277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000"/>
              <a:buFont typeface="Barlow"/>
              <a:buNone/>
              <a:defRPr sz="1000">
                <a:solidFill>
                  <a:srgbClr val="18A6D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A6D6"/>
              </a:buClr>
              <a:buSzPts val="1400"/>
              <a:buFont typeface="Barlow Medium"/>
              <a:buNone/>
              <a:defRPr sz="1400">
                <a:solidFill>
                  <a:srgbClr val="18A6D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68" name="Google Shape;68;p13"/>
          <p:cNvSpPr/>
          <p:nvPr/>
        </p:nvSpPr>
        <p:spPr>
          <a:xfrm>
            <a:off x="0" y="5082600"/>
            <a:ext cx="9144000" cy="60900"/>
          </a:xfrm>
          <a:prstGeom prst="rect">
            <a:avLst/>
          </a:prstGeom>
          <a:gradFill>
            <a:gsLst>
              <a:gs pos="0">
                <a:srgbClr val="040445"/>
              </a:gs>
              <a:gs pos="39000">
                <a:srgbClr val="18A7D7"/>
              </a:gs>
              <a:gs pos="72000">
                <a:srgbClr val="E70FF3"/>
              </a:gs>
              <a:gs pos="100000">
                <a:srgbClr val="04044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3"/>
          <p:cNvCxnSpPr/>
          <p:nvPr/>
        </p:nvCxnSpPr>
        <p:spPr>
          <a:xfrm>
            <a:off x="-4675" y="4834450"/>
            <a:ext cx="91485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p13"/>
          <p:cNvSpPr/>
          <p:nvPr/>
        </p:nvSpPr>
        <p:spPr>
          <a:xfrm>
            <a:off x="8895725" y="4834325"/>
            <a:ext cx="248400" cy="248400"/>
          </a:xfrm>
          <a:prstGeom prst="rect">
            <a:avLst/>
          </a:prstGeom>
          <a:solidFill>
            <a:srgbClr val="1105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b="1"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375" y="4801463"/>
            <a:ext cx="848125" cy="3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7">
          <p15:clr>
            <a:srgbClr val="FBAE40"/>
          </p15:clr>
        </p15:guide>
        <p15:guide id="2" orient="horz" pos="361">
          <p15:clr>
            <a:srgbClr val="FBAE40"/>
          </p15:clr>
        </p15:guide>
        <p15:guide id="3" orient="horz" pos="2929">
          <p15:clr>
            <a:srgbClr val="FBAE40"/>
          </p15:clr>
        </p15:guide>
        <p15:guide id="4" pos="54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5" y="510475"/>
            <a:ext cx="2109625" cy="3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495103" y="1908150"/>
            <a:ext cx="593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95100" y="3960750"/>
            <a:ext cx="532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A64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110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740375"/>
            <a:ext cx="8520600" cy="2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10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117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832400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311725" y="742350"/>
            <a:ext cx="3985200" cy="4401000"/>
          </a:xfrm>
          <a:prstGeom prst="roundRect">
            <a:avLst>
              <a:gd fmla="val 6545" name="adj"/>
            </a:avLst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311750" y="4794700"/>
            <a:ext cx="3985200" cy="3540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541475" y="1030550"/>
            <a:ext cx="32490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523975" y="2074125"/>
            <a:ext cx="41571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4186925"/>
            <a:ext cx="6648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hasCustomPrompt="1" type="title"/>
          </p:nvPr>
        </p:nvSpPr>
        <p:spPr>
          <a:xfrm>
            <a:off x="311700" y="1048025"/>
            <a:ext cx="8520600" cy="11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2308025"/>
            <a:ext cx="8520600" cy="22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192150" y="122275"/>
            <a:ext cx="1737900" cy="567600"/>
          </a:xfrm>
          <a:prstGeom prst="rect">
            <a:avLst/>
          </a:prstGeom>
          <a:solidFill>
            <a:srgbClr val="2A6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1505350" cy="2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93"/>
            <a:ext cx="9143999" cy="515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8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09130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1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798752"/>
            <a:ext cx="85206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13" y="311700"/>
            <a:ext cx="1505314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6205550" y="4580700"/>
            <a:ext cx="27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World-class AWS experts</a:t>
            </a:r>
            <a:endParaRPr sz="11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495100" y="2091775"/>
            <a:ext cx="5932800" cy="25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Serverless Holiday Hackathon 2023</a:t>
            </a:r>
            <a:endParaRPr sz="480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300" y="4100625"/>
            <a:ext cx="1049700" cy="10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425" y="4198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3rd Place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598" y="1679174"/>
            <a:ext cx="3230976" cy="27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000" y="114300"/>
            <a:ext cx="3742827" cy="1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5">
            <a:alphaModFix/>
          </a:blip>
          <a:srcRect b="22450" l="0" r="0" t="0"/>
          <a:stretch/>
        </p:blipFill>
        <p:spPr>
          <a:xfrm>
            <a:off x="132500" y="1390450"/>
            <a:ext cx="3943102" cy="334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A64F3"/>
                </a:solidFill>
              </a:rPr>
              <a:t>3rd Place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575" y="1423425"/>
            <a:ext cx="6064849" cy="30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2nd Place</a:t>
            </a:r>
            <a:endParaRPr>
              <a:solidFill>
                <a:srgbClr val="2A64F3"/>
              </a:solidFill>
            </a:endParaRPr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770475" y="1360725"/>
            <a:ext cx="55017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Riya Bhavsar &amp; Jay Bhavsar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411" y="1192500"/>
            <a:ext cx="2405625" cy="24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>
            <p:ph type="title"/>
          </p:nvPr>
        </p:nvSpPr>
        <p:spPr>
          <a:xfrm>
            <a:off x="5569813" y="3609900"/>
            <a:ext cx="31968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Join our discord Server!</a:t>
            </a:r>
            <a:endParaRPr sz="2220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63" y="2139175"/>
            <a:ext cx="2208075" cy="22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2nd Place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075" y="1450100"/>
            <a:ext cx="6079924" cy="30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00" y="1450096"/>
            <a:ext cx="1360400" cy="22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2nd Place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975" y="1206400"/>
            <a:ext cx="3138056" cy="36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Winner!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35300" y="3052550"/>
            <a:ext cx="9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150" y="2784872"/>
            <a:ext cx="1893900" cy="189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-87200" y="4678775"/>
            <a:ext cx="9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Allen Helton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The Winner!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000" y="1206400"/>
            <a:ext cx="5318007" cy="363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The Winner!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65" y="426825"/>
            <a:ext cx="4071274" cy="43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The Winner!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475" y="1756700"/>
            <a:ext cx="6886449" cy="22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The Winner!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013" y="1206400"/>
            <a:ext cx="6531975" cy="32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3800" y="404725"/>
            <a:ext cx="3108350" cy="38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>
          <a:xfrm>
            <a:off x="270750" y="3210275"/>
            <a:ext cx="2593800" cy="15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plans for today</a:t>
            </a:r>
            <a:endParaRPr sz="3600"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5142525" y="1399125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About Serverless Guru</a:t>
            </a:r>
            <a:endParaRPr b="1" sz="1400"/>
          </a:p>
        </p:txBody>
      </p:sp>
      <p:cxnSp>
        <p:nvCxnSpPr>
          <p:cNvPr id="86" name="Google Shape;86;p15"/>
          <p:cNvCxnSpPr/>
          <p:nvPr/>
        </p:nvCxnSpPr>
        <p:spPr>
          <a:xfrm>
            <a:off x="4587075" y="194977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5142525" y="2023950"/>
            <a:ext cx="31083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" sz="1400"/>
              <a:t>Judges and Podium Finishers</a:t>
            </a:r>
            <a:endParaRPr b="1" sz="1400"/>
          </a:p>
        </p:txBody>
      </p:sp>
      <p:cxnSp>
        <p:nvCxnSpPr>
          <p:cNvPr id="88" name="Google Shape;88;p15"/>
          <p:cNvCxnSpPr/>
          <p:nvPr/>
        </p:nvCxnSpPr>
        <p:spPr>
          <a:xfrm>
            <a:off x="4587075" y="2532050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5142525" y="2597441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The Winner!</a:t>
            </a:r>
            <a:endParaRPr b="1" sz="1400"/>
          </a:p>
        </p:txBody>
      </p:sp>
      <p:cxnSp>
        <p:nvCxnSpPr>
          <p:cNvPr id="90" name="Google Shape;90;p15"/>
          <p:cNvCxnSpPr/>
          <p:nvPr/>
        </p:nvCxnSpPr>
        <p:spPr>
          <a:xfrm>
            <a:off x="4587075" y="3114325"/>
            <a:ext cx="3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5142525" y="3179724"/>
            <a:ext cx="27180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Q &amp; A</a:t>
            </a:r>
            <a:endParaRPr b="1" sz="1400"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50979">
            <a:off x="8091050" y="1543012"/>
            <a:ext cx="279001" cy="1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400" y="2667401"/>
            <a:ext cx="296300" cy="31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Answers</a:t>
            </a:r>
            <a:endParaRPr/>
          </a:p>
        </p:txBody>
      </p:sp>
      <p:sp>
        <p:nvSpPr>
          <p:cNvPr id="218" name="Google Shape;218;p33"/>
          <p:cNvSpPr txBox="1"/>
          <p:nvPr/>
        </p:nvSpPr>
        <p:spPr>
          <a:xfrm>
            <a:off x="35300" y="3052550"/>
            <a:ext cx="9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are here to help!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Raise any questions or concerns you might have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436" y="1535125"/>
            <a:ext cx="2405625" cy="24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>
            <p:ph type="title"/>
          </p:nvPr>
        </p:nvSpPr>
        <p:spPr>
          <a:xfrm>
            <a:off x="2903838" y="3952525"/>
            <a:ext cx="31968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Join our discord Server!</a:t>
            </a:r>
            <a:endParaRPr sz="2220"/>
          </a:p>
        </p:txBody>
      </p:sp>
      <p:sp>
        <p:nvSpPr>
          <p:cNvPr id="226" name="Google Shape;226;p34"/>
          <p:cNvSpPr txBox="1"/>
          <p:nvPr>
            <p:ph type="title"/>
          </p:nvPr>
        </p:nvSpPr>
        <p:spPr>
          <a:xfrm>
            <a:off x="241950" y="693325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Serverless Guru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5300" y="3052550"/>
            <a:ext cx="9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 Guide to Serverless</a:t>
            </a:r>
            <a:b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Adopt. Migrate. Build.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4523975" y="1005450"/>
            <a:ext cx="41397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Company</a:t>
            </a:r>
            <a:r>
              <a:rPr lang="en" sz="3600"/>
              <a:t> </a:t>
            </a:r>
            <a:endParaRPr sz="3600"/>
          </a:p>
        </p:txBody>
      </p:sp>
      <p:sp>
        <p:nvSpPr>
          <p:cNvPr id="106" name="Google Shape;106;p17"/>
          <p:cNvSpPr txBox="1"/>
          <p:nvPr>
            <p:ph idx="2" type="body"/>
          </p:nvPr>
        </p:nvSpPr>
        <p:spPr>
          <a:xfrm>
            <a:off x="4541525" y="2008650"/>
            <a:ext cx="4139700" cy="24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love to take on challenges, face the unknown, and be on the forefront of serverless innovation.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Helping companies and people realize their full potential gives us energy.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Speak to a Guru today! 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20" y="0"/>
            <a:ext cx="41389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436" y="1116300"/>
            <a:ext cx="2405625" cy="24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4294967295" type="title"/>
          </p:nvPr>
        </p:nvSpPr>
        <p:spPr>
          <a:xfrm>
            <a:off x="5269838" y="3533700"/>
            <a:ext cx="31968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Join our discord Server!</a:t>
            </a:r>
            <a:endParaRPr sz="222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100" y="1116300"/>
            <a:ext cx="221932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1943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Judges &amp; Podium Finishers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35300" y="3052550"/>
            <a:ext cx="9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133050" y="902275"/>
            <a:ext cx="668100" cy="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The Judges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12838" l="0" r="0" t="0"/>
          <a:stretch/>
        </p:blipFill>
        <p:spPr>
          <a:xfrm>
            <a:off x="1896265" y="1259938"/>
            <a:ext cx="5351476" cy="262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64F3"/>
                </a:solidFill>
              </a:rPr>
              <a:t>3rd Place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411" y="1192500"/>
            <a:ext cx="2405625" cy="24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type="title"/>
          </p:nvPr>
        </p:nvSpPr>
        <p:spPr>
          <a:xfrm>
            <a:off x="5569813" y="3609900"/>
            <a:ext cx="31968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Join our discord Server!</a:t>
            </a:r>
            <a:endParaRPr sz="2220"/>
          </a:p>
        </p:txBody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770475" y="1360725"/>
            <a:ext cx="4717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Muaaz Bayat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75" y="2117500"/>
            <a:ext cx="2050024" cy="22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770475" y="633700"/>
            <a:ext cx="61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A64F3"/>
                </a:solidFill>
              </a:rPr>
              <a:t>3rd Place</a:t>
            </a:r>
            <a:endParaRPr>
              <a:solidFill>
                <a:srgbClr val="2A64F3"/>
              </a:solidFill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7186" l="5486" r="1212" t="18728"/>
          <a:stretch/>
        </p:blipFill>
        <p:spPr>
          <a:xfrm>
            <a:off x="770475" y="1287675"/>
            <a:ext cx="6704852" cy="332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/>
          <p:nvPr/>
        </p:nvSpPr>
        <p:spPr>
          <a:xfrm>
            <a:off x="2510250" y="2799625"/>
            <a:ext cx="4745700" cy="325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rverless Guru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